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8"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3AA7"/>
    <a:srgbClr val="C741B1"/>
    <a:srgbClr val="E254DB"/>
    <a:srgbClr val="62C2D3"/>
    <a:srgbClr val="E54B94"/>
    <a:srgbClr val="32C6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60"/>
  </p:normalViewPr>
  <p:slideViewPr>
    <p:cSldViewPr snapToGrid="0">
      <p:cViewPr varScale="1">
        <p:scale>
          <a:sx n="78" d="100"/>
          <a:sy n="78" d="100"/>
        </p:scale>
        <p:origin x="316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853191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461385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281BA1-EB95-4858-A638-B3CFF8B05B67}"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45742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281BA1-EB95-4858-A638-B3CFF8B05B67}"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4116128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281BA1-EB95-4858-A638-B3CFF8B05B67}" type="datetimeFigureOut">
              <a:rPr lang="en-GB" smtClean="0"/>
              <a:t>23/05/2025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573582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281BA1-EB95-4858-A638-B3CFF8B05B67}" type="datetimeFigureOut">
              <a:rPr lang="en-GB" smtClean="0"/>
              <a:t>23/05/2025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1501489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281BA1-EB95-4858-A638-B3CFF8B05B67}" type="datetimeFigureOut">
              <a:rPr lang="en-GB" smtClean="0"/>
              <a:t>23/05/2025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9576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2281BA1-EB95-4858-A638-B3CFF8B05B67}"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005700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2281BA1-EB95-4858-A638-B3CFF8B05B67}"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168798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777412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410802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2281BA1-EB95-4858-A638-B3CFF8B05B67}" type="datetimeFigureOut">
              <a:rPr lang="en-GB" smtClean="0"/>
              <a:t>23/05/2025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874EB2E-5C69-451F-9189-8D3E857422A7}" type="slidenum">
              <a:rPr lang="en-GB" smtClean="0"/>
              <a:t>‹#›</a:t>
            </a:fld>
            <a:endParaRPr lang="en-GB"/>
          </a:p>
        </p:txBody>
      </p:sp>
    </p:spTree>
    <p:extLst>
      <p:ext uri="{BB962C8B-B14F-4D97-AF65-F5344CB8AC3E}">
        <p14:creationId xmlns:p14="http://schemas.microsoft.com/office/powerpoint/2010/main" val="31276950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B6F000-5ED2-AD66-A940-60EFDB7FB0A6}"/>
              </a:ext>
            </a:extLst>
          </p:cNvPr>
          <p:cNvSpPr/>
          <p:nvPr/>
        </p:nvSpPr>
        <p:spPr>
          <a:xfrm>
            <a:off x="0" y="0"/>
            <a:ext cx="6858000" cy="9906000"/>
          </a:xfrm>
          <a:prstGeom prst="rect">
            <a:avLst/>
          </a:prstGeom>
          <a:noFill/>
          <a:ln w="409575">
            <a:solidFill>
              <a:srgbClr val="32C6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hape 1205">
            <a:extLst>
              <a:ext uri="{FF2B5EF4-FFF2-40B4-BE49-F238E27FC236}">
                <a16:creationId xmlns:a16="http://schemas.microsoft.com/office/drawing/2014/main" id="{6BA8C6B5-53B7-66C4-4970-0D2621A5D004}"/>
              </a:ext>
            </a:extLst>
          </p:cNvPr>
          <p:cNvSpPr/>
          <p:nvPr/>
        </p:nvSpPr>
        <p:spPr>
          <a:xfrm rot="20333846">
            <a:off x="221231" y="258170"/>
            <a:ext cx="2656359" cy="1111968"/>
          </a:xfrm>
          <a:custGeom>
            <a:avLst/>
            <a:gdLst/>
            <a:ahLst/>
            <a:cxnLst/>
            <a:rect l="0" t="0" r="0" b="0"/>
            <a:pathLst>
              <a:path w="5138633" h="1919180">
                <a:moveTo>
                  <a:pt x="2097650" y="3829"/>
                </a:moveTo>
                <a:cubicBezTo>
                  <a:pt x="3119922" y="22977"/>
                  <a:pt x="4084516" y="324374"/>
                  <a:pt x="4908692" y="838626"/>
                </a:cubicBezTo>
                <a:lnTo>
                  <a:pt x="5138633" y="990614"/>
                </a:lnTo>
                <a:lnTo>
                  <a:pt x="5138633" y="1297235"/>
                </a:lnTo>
                <a:lnTo>
                  <a:pt x="5050620" y="1270750"/>
                </a:lnTo>
                <a:cubicBezTo>
                  <a:pt x="3877720" y="953860"/>
                  <a:pt x="2481772" y="1039415"/>
                  <a:pt x="1024217" y="1606595"/>
                </a:cubicBezTo>
                <a:cubicBezTo>
                  <a:pt x="783933" y="1700105"/>
                  <a:pt x="548348" y="1804842"/>
                  <a:pt x="317602" y="1919180"/>
                </a:cubicBezTo>
                <a:cubicBezTo>
                  <a:pt x="160592" y="1476064"/>
                  <a:pt x="55016" y="1006685"/>
                  <a:pt x="9677" y="517164"/>
                </a:cubicBezTo>
                <a:cubicBezTo>
                  <a:pt x="6210" y="479647"/>
                  <a:pt x="4890" y="442437"/>
                  <a:pt x="2146" y="405010"/>
                </a:cubicBezTo>
                <a:cubicBezTo>
                  <a:pt x="1359" y="394443"/>
                  <a:pt x="724" y="383890"/>
                  <a:pt x="0" y="373298"/>
                </a:cubicBezTo>
                <a:cubicBezTo>
                  <a:pt x="463791" y="194812"/>
                  <a:pt x="958786" y="74886"/>
                  <a:pt x="1478026" y="26766"/>
                </a:cubicBezTo>
                <a:cubicBezTo>
                  <a:pt x="1686433" y="7460"/>
                  <a:pt x="1893195" y="0"/>
                  <a:pt x="2097650" y="3829"/>
                </a:cubicBezTo>
                <a:close/>
              </a:path>
            </a:pathLst>
          </a:custGeom>
          <a:solidFill>
            <a:srgbClr val="CE3AA7"/>
          </a:solidFill>
          <a:ln w="0" cap="flat">
            <a:miter lim="127000"/>
          </a:ln>
        </p:spPr>
        <p:style>
          <a:lnRef idx="0">
            <a:srgbClr val="000000">
              <a:alpha val="0"/>
            </a:srgbClr>
          </a:lnRef>
          <a:fillRef idx="1">
            <a:srgbClr val="62C2D3"/>
          </a:fillRef>
          <a:effectRef idx="0">
            <a:scrgbClr r="0" g="0" b="0"/>
          </a:effectRef>
          <a:fontRef idx="none"/>
        </p:style>
        <p:txBody>
          <a:bodyPr/>
          <a:lstStyle/>
          <a:p>
            <a:endParaRPr lang="en-GB"/>
          </a:p>
        </p:txBody>
      </p:sp>
      <p:sp>
        <p:nvSpPr>
          <p:cNvPr id="6" name="Shape 1204">
            <a:extLst>
              <a:ext uri="{FF2B5EF4-FFF2-40B4-BE49-F238E27FC236}">
                <a16:creationId xmlns:a16="http://schemas.microsoft.com/office/drawing/2014/main" id="{2CF33142-81BA-D396-FC42-C2ECFB9BF46B}"/>
              </a:ext>
            </a:extLst>
          </p:cNvPr>
          <p:cNvSpPr/>
          <p:nvPr/>
        </p:nvSpPr>
        <p:spPr>
          <a:xfrm rot="15734616">
            <a:off x="5021051" y="8007654"/>
            <a:ext cx="1331073" cy="2183155"/>
          </a:xfrm>
          <a:custGeom>
            <a:avLst/>
            <a:gdLst/>
            <a:ahLst/>
            <a:cxnLst/>
            <a:rect l="0" t="0" r="0" b="0"/>
            <a:pathLst>
              <a:path w="2465689" h="2205684">
                <a:moveTo>
                  <a:pt x="1049744" y="0"/>
                </a:moveTo>
                <a:cubicBezTo>
                  <a:pt x="1348499" y="843115"/>
                  <a:pt x="1835162" y="1590111"/>
                  <a:pt x="2455445" y="2196220"/>
                </a:cubicBezTo>
                <a:lnTo>
                  <a:pt x="2465689" y="2205684"/>
                </a:lnTo>
                <a:lnTo>
                  <a:pt x="388212" y="2205684"/>
                </a:lnTo>
                <a:lnTo>
                  <a:pt x="360783" y="2142665"/>
                </a:lnTo>
                <a:cubicBezTo>
                  <a:pt x="188978" y="1724525"/>
                  <a:pt x="70752" y="1264860"/>
                  <a:pt x="13703" y="767309"/>
                </a:cubicBezTo>
                <a:cubicBezTo>
                  <a:pt x="8991" y="726237"/>
                  <a:pt x="6871" y="684746"/>
                  <a:pt x="3023" y="643534"/>
                </a:cubicBezTo>
                <a:cubicBezTo>
                  <a:pt x="1943" y="631876"/>
                  <a:pt x="1016" y="620205"/>
                  <a:pt x="0" y="608521"/>
                </a:cubicBezTo>
                <a:cubicBezTo>
                  <a:pt x="336245" y="383756"/>
                  <a:pt x="686892" y="179794"/>
                  <a:pt x="1049744" y="0"/>
                </a:cubicBezTo>
                <a:close/>
              </a:path>
            </a:pathLst>
          </a:custGeom>
          <a:solidFill>
            <a:srgbClr val="CE3AA7"/>
          </a:solidFill>
          <a:ln w="0" cap="flat">
            <a:miter lim="127000"/>
          </a:ln>
        </p:spPr>
        <p:style>
          <a:lnRef idx="0">
            <a:srgbClr val="000000">
              <a:alpha val="0"/>
            </a:srgbClr>
          </a:lnRef>
          <a:fillRef idx="1">
            <a:srgbClr val="E54B94"/>
          </a:fillRef>
          <a:effectRef idx="0">
            <a:scrgbClr r="0" g="0" b="0"/>
          </a:effectRef>
          <a:fontRef idx="none"/>
        </p:style>
        <p:txBody>
          <a:bodyPr/>
          <a:lstStyle/>
          <a:p>
            <a:endParaRPr lang="en-GB"/>
          </a:p>
        </p:txBody>
      </p:sp>
      <p:pic>
        <p:nvPicPr>
          <p:cNvPr id="7" name="Picture 6" descr="A blue and white logo&#10;&#10;Description automatically generated">
            <a:extLst>
              <a:ext uri="{FF2B5EF4-FFF2-40B4-BE49-F238E27FC236}">
                <a16:creationId xmlns:a16="http://schemas.microsoft.com/office/drawing/2014/main" id="{0C17C235-8310-2E3A-F297-E9E174447CE8}"/>
              </a:ext>
            </a:extLst>
          </p:cNvPr>
          <p:cNvPicPr>
            <a:picLocks noChangeAspect="1"/>
          </p:cNvPicPr>
          <p:nvPr/>
        </p:nvPicPr>
        <p:blipFill rotWithShape="1">
          <a:blip r:embed="rId2"/>
          <a:srcRect b="2300"/>
          <a:stretch/>
        </p:blipFill>
        <p:spPr>
          <a:xfrm>
            <a:off x="4243320" y="289884"/>
            <a:ext cx="2311613" cy="1010131"/>
          </a:xfrm>
          <a:prstGeom prst="rect">
            <a:avLst/>
          </a:prstGeom>
        </p:spPr>
      </p:pic>
      <p:pic>
        <p:nvPicPr>
          <p:cNvPr id="8" name="Picture 7" descr="A blue text on a white background&#10;&#10;Description automatically generated">
            <a:extLst>
              <a:ext uri="{FF2B5EF4-FFF2-40B4-BE49-F238E27FC236}">
                <a16:creationId xmlns:a16="http://schemas.microsoft.com/office/drawing/2014/main" id="{24C43046-F910-4966-8AFE-EA9855852F61}"/>
              </a:ext>
            </a:extLst>
          </p:cNvPr>
          <p:cNvPicPr>
            <a:picLocks noChangeAspect="1"/>
          </p:cNvPicPr>
          <p:nvPr/>
        </p:nvPicPr>
        <p:blipFill>
          <a:blip r:embed="rId3"/>
          <a:stretch>
            <a:fillRect/>
          </a:stretch>
        </p:blipFill>
        <p:spPr>
          <a:xfrm>
            <a:off x="264505" y="8631536"/>
            <a:ext cx="2560321" cy="1028695"/>
          </a:xfrm>
          <a:prstGeom prst="rect">
            <a:avLst/>
          </a:prstGeom>
        </p:spPr>
      </p:pic>
      <p:sp>
        <p:nvSpPr>
          <p:cNvPr id="3" name="TextBox 2">
            <a:extLst>
              <a:ext uri="{FF2B5EF4-FFF2-40B4-BE49-F238E27FC236}">
                <a16:creationId xmlns:a16="http://schemas.microsoft.com/office/drawing/2014/main" id="{23FE66EA-F1EB-723E-A0FC-A96D80D6D112}"/>
              </a:ext>
            </a:extLst>
          </p:cNvPr>
          <p:cNvSpPr txBox="1"/>
          <p:nvPr/>
        </p:nvSpPr>
        <p:spPr>
          <a:xfrm>
            <a:off x="348619" y="1250770"/>
            <a:ext cx="6302041" cy="1179810"/>
          </a:xfrm>
          <a:prstGeom prst="rect">
            <a:avLst/>
          </a:prstGeom>
          <a:noFill/>
        </p:spPr>
        <p:txBody>
          <a:bodyPr wrap="square">
            <a:spAutoFit/>
          </a:bodyPr>
          <a:lstStyle/>
          <a:p>
            <a:pPr marL="14605" indent="-6350" algn="ctr">
              <a:lnSpc>
                <a:spcPct val="95000"/>
              </a:lnSpc>
              <a:spcAft>
                <a:spcPts val="460"/>
              </a:spcAft>
            </a:pPr>
            <a:r>
              <a:rPr lang="en-GB" sz="3500" dirty="0">
                <a:solidFill>
                  <a:srgbClr val="002060"/>
                </a:solidFill>
                <a:effectLst/>
                <a:latin typeface="Rockwell" panose="02060603020205020403" pitchFamily="18" charset="0"/>
                <a:ea typeface="Calibri" panose="020F0502020204030204" pitchFamily="34" charset="0"/>
                <a:cs typeface="Times New Roman" panose="02020603050405020304" pitchFamily="18" charset="0"/>
              </a:rPr>
              <a:t> Drop In</a:t>
            </a:r>
            <a:r>
              <a:rPr lang="en-GB" sz="3500" dirty="0">
                <a:solidFill>
                  <a:srgbClr val="002060"/>
                </a:solidFill>
                <a:latin typeface="Rockwell" panose="02060603020205020403" pitchFamily="18" charset="0"/>
                <a:ea typeface="Calibri" panose="020F0502020204030204" pitchFamily="34" charset="0"/>
                <a:cs typeface="Times New Roman" panose="02020603050405020304" pitchFamily="18" charset="0"/>
              </a:rPr>
              <a:t> for Young people,</a:t>
            </a:r>
          </a:p>
          <a:p>
            <a:pPr marL="14605" indent="-6350" algn="ctr">
              <a:lnSpc>
                <a:spcPct val="95000"/>
              </a:lnSpc>
              <a:spcAft>
                <a:spcPts val="460"/>
              </a:spcAft>
            </a:pPr>
            <a:r>
              <a:rPr lang="en-GB" sz="3500" dirty="0">
                <a:solidFill>
                  <a:srgbClr val="002060"/>
                </a:solidFill>
                <a:latin typeface="Rockwell" panose="02060603020205020403" pitchFamily="18" charset="0"/>
                <a:ea typeface="Calibri" panose="020F0502020204030204" pitchFamily="34" charset="0"/>
                <a:cs typeface="Times New Roman" panose="02020603050405020304" pitchFamily="18" charset="0"/>
              </a:rPr>
              <a:t>Parents and Carers</a:t>
            </a:r>
            <a:endParaRPr lang="en-GB" sz="3500" dirty="0">
              <a:solidFill>
                <a:srgbClr val="002060"/>
              </a:solidFill>
              <a:latin typeface="Rockwell" panose="02060603020205020403" pitchFamily="18" charset="0"/>
            </a:endParaRPr>
          </a:p>
        </p:txBody>
      </p:sp>
      <p:pic>
        <p:nvPicPr>
          <p:cNvPr id="9" name="Picture 2" descr="A qr code on a white background&#10;&#10;Description automatically generated">
            <a:extLst>
              <a:ext uri="{FF2B5EF4-FFF2-40B4-BE49-F238E27FC236}">
                <a16:creationId xmlns:a16="http://schemas.microsoft.com/office/drawing/2014/main" id="{05AA2A81-9BE4-5EF2-FF0C-DAF8174218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204" y="7763543"/>
            <a:ext cx="880300" cy="891687"/>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2">
            <a:extLst>
              <a:ext uri="{FF2B5EF4-FFF2-40B4-BE49-F238E27FC236}">
                <a16:creationId xmlns:a16="http://schemas.microsoft.com/office/drawing/2014/main" id="{47670077-255F-A88D-2B61-0DE64B2D857C}"/>
              </a:ext>
            </a:extLst>
          </p:cNvPr>
          <p:cNvSpPr txBox="1">
            <a:spLocks noChangeArrowheads="1"/>
          </p:cNvSpPr>
          <p:nvPr/>
        </p:nvSpPr>
        <p:spPr bwMode="auto">
          <a:xfrm>
            <a:off x="1681786" y="7887398"/>
            <a:ext cx="2094255" cy="89168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You can find out more about our family hubs approach online, just </a:t>
            </a:r>
            <a:r>
              <a:rPr lang="en-US" altLang="en-US" sz="1400" b="1" dirty="0">
                <a:ea typeface="Times New Roman" panose="02020603050405020304" pitchFamily="18" charset="0"/>
                <a:cs typeface="Times New Roman" panose="02020603050405020304" pitchFamily="18" charset="0"/>
              </a:rPr>
              <a:t>scan</a:t>
            </a:r>
            <a:r>
              <a:rPr kumimoji="0" lang="en-US" altLang="en-US" sz="1400" b="1" i="0" u="none"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 the QR code </a:t>
            </a:r>
            <a:endParaRPr kumimoji="0" lang="en-US" altLang="en-US" sz="1400" b="1" i="0" u="none" strike="noStrike" cap="none" normalizeH="0" baseline="0" dirty="0">
              <a:ln>
                <a:noFill/>
              </a:ln>
              <a:solidFill>
                <a:schemeClr val="tx1"/>
              </a:solidFill>
              <a:effectLst/>
            </a:endParaRPr>
          </a:p>
        </p:txBody>
      </p:sp>
      <p:sp>
        <p:nvSpPr>
          <p:cNvPr id="11" name="TextBox 10">
            <a:extLst>
              <a:ext uri="{FF2B5EF4-FFF2-40B4-BE49-F238E27FC236}">
                <a16:creationId xmlns:a16="http://schemas.microsoft.com/office/drawing/2014/main" id="{01F37850-E603-0C86-EC8F-04AD19A00FAD}"/>
              </a:ext>
            </a:extLst>
          </p:cNvPr>
          <p:cNvSpPr txBox="1"/>
          <p:nvPr/>
        </p:nvSpPr>
        <p:spPr>
          <a:xfrm>
            <a:off x="304333" y="2390971"/>
            <a:ext cx="6041994" cy="1200329"/>
          </a:xfrm>
          <a:prstGeom prst="rect">
            <a:avLst/>
          </a:prstGeom>
          <a:noFill/>
        </p:spPr>
        <p:txBody>
          <a:bodyPr wrap="square">
            <a:spAutoFit/>
          </a:bodyPr>
          <a:lstStyle/>
          <a:p>
            <a:pPr algn="ctr">
              <a:spcAft>
                <a:spcPts val="1500"/>
              </a:spcAft>
            </a:pPr>
            <a:r>
              <a:rPr lang="en-GB" b="1" dirty="0">
                <a:solidFill>
                  <a:schemeClr val="accent1">
                    <a:lumMod val="75000"/>
                  </a:schemeClr>
                </a:solidFill>
              </a:rPr>
              <a:t>Come along and meet Lex our Community Worker who will be ready to answer your questions/listen to worries about family life and share information about a wide range of activities, groups and organisations that can help.</a:t>
            </a:r>
            <a:endParaRPr lang="en-GB" b="1" dirty="0">
              <a:solidFill>
                <a:schemeClr val="accent1">
                  <a:lumMod val="75000"/>
                </a:schemeClr>
              </a:solidFill>
              <a:latin typeface="Rockwell" panose="02060603020205020403" pitchFamily="18" charset="0"/>
              <a:ea typeface="Times New Roman" panose="02020603050405020304" pitchFamily="18" charset="0"/>
              <a:cs typeface="Calibri" panose="020F0502020204030204" pitchFamily="34" charset="0"/>
            </a:endParaRPr>
          </a:p>
        </p:txBody>
      </p:sp>
      <p:sp>
        <p:nvSpPr>
          <p:cNvPr id="23" name="TextBox 22">
            <a:extLst>
              <a:ext uri="{FF2B5EF4-FFF2-40B4-BE49-F238E27FC236}">
                <a16:creationId xmlns:a16="http://schemas.microsoft.com/office/drawing/2014/main" id="{E3A0FBF7-D196-0E5E-2838-263C57AD949F}"/>
              </a:ext>
            </a:extLst>
          </p:cNvPr>
          <p:cNvSpPr txBox="1"/>
          <p:nvPr/>
        </p:nvSpPr>
        <p:spPr>
          <a:xfrm>
            <a:off x="148768" y="3944372"/>
            <a:ext cx="6501892" cy="1971374"/>
          </a:xfrm>
          <a:prstGeom prst="rect">
            <a:avLst/>
          </a:prstGeom>
          <a:noFill/>
        </p:spPr>
        <p:txBody>
          <a:bodyPr wrap="square">
            <a:spAutoFit/>
          </a:bodyPr>
          <a:lstStyle/>
          <a:p>
            <a:pPr>
              <a:lnSpc>
                <a:spcPct val="107000"/>
              </a:lnSpc>
              <a:spcAft>
                <a:spcPts val="800"/>
              </a:spcAft>
            </a:pPr>
            <a:r>
              <a:rPr lang="en-GB" b="1" dirty="0"/>
              <a:t>Saturday 31st May </a:t>
            </a:r>
            <a:r>
              <a:rPr lang="en-GB" b="1" dirty="0">
                <a:solidFill>
                  <a:srgbClr val="CE3AA7"/>
                </a:solidFill>
              </a:rPr>
              <a:t>Kings Lynn Library </a:t>
            </a:r>
            <a:r>
              <a:rPr lang="en-GB" b="1" dirty="0"/>
              <a:t>10:30am -12pm</a:t>
            </a:r>
          </a:p>
          <a:p>
            <a:pPr>
              <a:lnSpc>
                <a:spcPct val="107000"/>
              </a:lnSpc>
              <a:spcAft>
                <a:spcPts val="800"/>
              </a:spcAft>
            </a:pPr>
            <a:r>
              <a:rPr lang="en-GB" b="1" dirty="0"/>
              <a:t>Friday 13th June </a:t>
            </a:r>
            <a:r>
              <a:rPr lang="en-GB" b="1" dirty="0">
                <a:solidFill>
                  <a:srgbClr val="C741B1"/>
                </a:solidFill>
              </a:rPr>
              <a:t>Hunstanton Library </a:t>
            </a:r>
            <a:r>
              <a:rPr lang="en-GB" b="1" dirty="0"/>
              <a:t>10:00am – 12pm</a:t>
            </a:r>
          </a:p>
          <a:p>
            <a:pPr>
              <a:lnSpc>
                <a:spcPct val="107000"/>
              </a:lnSpc>
              <a:spcAft>
                <a:spcPts val="800"/>
              </a:spcAft>
            </a:pPr>
            <a:r>
              <a:rPr lang="en-GB" b="1" dirty="0"/>
              <a:t>Wednesday 18</a:t>
            </a:r>
            <a:r>
              <a:rPr lang="en-GB" b="1" baseline="30000" dirty="0"/>
              <a:t>th</a:t>
            </a:r>
            <a:r>
              <a:rPr lang="en-GB" b="1" dirty="0"/>
              <a:t> June </a:t>
            </a:r>
            <a:r>
              <a:rPr lang="en-GB" b="1" dirty="0" err="1">
                <a:solidFill>
                  <a:srgbClr val="C741B1"/>
                </a:solidFill>
              </a:rPr>
              <a:t>Dersingham</a:t>
            </a:r>
            <a:r>
              <a:rPr lang="en-GB" b="1" dirty="0">
                <a:solidFill>
                  <a:srgbClr val="C741B1"/>
                </a:solidFill>
              </a:rPr>
              <a:t> Library </a:t>
            </a:r>
            <a:r>
              <a:rPr lang="en-GB" b="1" dirty="0"/>
              <a:t>10:30am – 12pm</a:t>
            </a:r>
          </a:p>
          <a:p>
            <a:pPr>
              <a:lnSpc>
                <a:spcPct val="107000"/>
              </a:lnSpc>
              <a:spcAft>
                <a:spcPts val="800"/>
              </a:spcAft>
            </a:pPr>
            <a:r>
              <a:rPr lang="en-GB" b="1" dirty="0"/>
              <a:t>Friday 20</a:t>
            </a:r>
            <a:r>
              <a:rPr lang="en-GB" b="1" baseline="30000" dirty="0"/>
              <a:t>th</a:t>
            </a:r>
            <a:r>
              <a:rPr lang="en-GB" b="1" dirty="0"/>
              <a:t> June </a:t>
            </a:r>
            <a:r>
              <a:rPr lang="en-GB" b="1" dirty="0">
                <a:solidFill>
                  <a:srgbClr val="C741B1"/>
                </a:solidFill>
              </a:rPr>
              <a:t>ECFS South Lynn </a:t>
            </a:r>
            <a:r>
              <a:rPr lang="en-GB" b="1" dirty="0"/>
              <a:t>9:00am – 11:00am </a:t>
            </a:r>
          </a:p>
          <a:p>
            <a:pPr>
              <a:lnSpc>
                <a:spcPct val="107000"/>
              </a:lnSpc>
              <a:spcAft>
                <a:spcPts val="800"/>
              </a:spcAft>
            </a:pPr>
            <a:r>
              <a:rPr lang="en-GB" b="1" kern="100" dirty="0">
                <a:effectLst/>
                <a:latin typeface="Calibri" panose="020F0502020204030204" pitchFamily="34" charset="0"/>
                <a:ea typeface="Calibri" panose="020F0502020204030204" pitchFamily="34" charset="0"/>
                <a:cs typeface="Times New Roman" panose="02020603050405020304" pitchFamily="18" charset="0"/>
              </a:rPr>
              <a:t>Saturday 21st June </a:t>
            </a:r>
            <a:r>
              <a:rPr lang="en-GB" b="1" dirty="0">
                <a:solidFill>
                  <a:srgbClr val="CE3AA7"/>
                </a:solidFill>
              </a:rPr>
              <a:t>Kings Lynn Library </a:t>
            </a:r>
            <a:r>
              <a:rPr lang="en-GB" b="1" dirty="0"/>
              <a:t>10:30am -12pm</a:t>
            </a:r>
            <a:endParaRPr lang="en-GB"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2DBC5797-ACFB-3641-9093-082A34BE302C}"/>
              </a:ext>
            </a:extLst>
          </p:cNvPr>
          <p:cNvSpPr txBox="1"/>
          <p:nvPr/>
        </p:nvSpPr>
        <p:spPr>
          <a:xfrm>
            <a:off x="320131" y="6101966"/>
            <a:ext cx="6217737" cy="1754326"/>
          </a:xfrm>
          <a:prstGeom prst="rect">
            <a:avLst/>
          </a:prstGeom>
          <a:noFill/>
        </p:spPr>
        <p:txBody>
          <a:bodyPr wrap="square" rtlCol="0">
            <a:spAutoFit/>
          </a:bodyPr>
          <a:lstStyle/>
          <a:p>
            <a:r>
              <a:rPr lang="en-GB" sz="1800" b="1" dirty="0">
                <a:solidFill>
                  <a:schemeClr val="accent1">
                    <a:lumMod val="75000"/>
                  </a:schemeClr>
                </a:solidFill>
              </a:rPr>
              <a:t>Should you wish to book an appointment with Lex for any other convenient time to have a chat please call the Family hub on 01553 669651 to arrange this. You can also talk to one of our advisors who will be happy to help by popping along to St Augustine's Centre anytime Mon-Fri between 9am </a:t>
            </a:r>
            <a:r>
              <a:rPr lang="en-GB" sz="1800" b="1">
                <a:solidFill>
                  <a:schemeClr val="accent1">
                    <a:lumMod val="75000"/>
                  </a:schemeClr>
                </a:solidFill>
              </a:rPr>
              <a:t>and 4:30pm </a:t>
            </a:r>
            <a:r>
              <a:rPr lang="en-GB" sz="1800" b="1" dirty="0">
                <a:solidFill>
                  <a:schemeClr val="accent1">
                    <a:lumMod val="75000"/>
                  </a:schemeClr>
                </a:solidFill>
              </a:rPr>
              <a:t>to see them face to face</a:t>
            </a:r>
            <a:endParaRPr lang="en-GB" b="1" dirty="0">
              <a:solidFill>
                <a:schemeClr val="accent1">
                  <a:lumMod val="75000"/>
                </a:schemeClr>
              </a:solidFill>
            </a:endParaRPr>
          </a:p>
        </p:txBody>
      </p:sp>
      <p:pic>
        <p:nvPicPr>
          <p:cNvPr id="14" name="Picture 13" descr="A close-up of a person smiling&#10;&#10;Description automatically generated">
            <a:extLst>
              <a:ext uri="{FF2B5EF4-FFF2-40B4-BE49-F238E27FC236}">
                <a16:creationId xmlns:a16="http://schemas.microsoft.com/office/drawing/2014/main" id="{0592DB8C-8100-7517-DD88-8E0189B749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9328" y="7716072"/>
            <a:ext cx="1654518" cy="1876406"/>
          </a:xfrm>
          <a:prstGeom prst="rect">
            <a:avLst/>
          </a:prstGeom>
        </p:spPr>
      </p:pic>
    </p:spTree>
    <p:extLst>
      <p:ext uri="{BB962C8B-B14F-4D97-AF65-F5344CB8AC3E}">
        <p14:creationId xmlns:p14="http://schemas.microsoft.com/office/powerpoint/2010/main" val="15840398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440cc8c-eca7-4139-8fa4-c1754181659f" xsi:nil="true"/>
    <lcf76f155ced4ddcb4097134ff3c332f xmlns="49e7477b-4c3b-4c0b-915b-ebd41035286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B61CE81DE146241927F97BE3EA3359C" ma:contentTypeVersion="14" ma:contentTypeDescription="Create a new document." ma:contentTypeScope="" ma:versionID="fdcddb90249e6429b1b545ec65b81503">
  <xsd:schema xmlns:xsd="http://www.w3.org/2001/XMLSchema" xmlns:xs="http://www.w3.org/2001/XMLSchema" xmlns:p="http://schemas.microsoft.com/office/2006/metadata/properties" xmlns:ns2="49e7477b-4c3b-4c0b-915b-ebd410352863" xmlns:ns3="2440cc8c-eca7-4139-8fa4-c1754181659f" targetNamespace="http://schemas.microsoft.com/office/2006/metadata/properties" ma:root="true" ma:fieldsID="68f0ab0c3cad1fbd84163811a78bb3e4" ns2:_="" ns3:_="">
    <xsd:import namespace="49e7477b-4c3b-4c0b-915b-ebd410352863"/>
    <xsd:import namespace="2440cc8c-eca7-4139-8fa4-c1754181659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477b-4c3b-4c0b-915b-ebd4103528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f71bbcc-0e19-47a0-832f-6df17fefd216"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440cc8c-eca7-4139-8fa4-c175418165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67c851a9-124b-4eb0-9e75-9d21340c52a9}" ma:internalName="TaxCatchAll" ma:showField="CatchAllData" ma:web="2440cc8c-eca7-4139-8fa4-c1754181659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EBF5F7-626B-4856-A55D-CFCDDEA738B8}">
  <ds:schemaRefs>
    <ds:schemaRef ds:uri="http://schemas.microsoft.com/sharepoint/v3/contenttype/forms"/>
  </ds:schemaRefs>
</ds:datastoreItem>
</file>

<file path=customXml/itemProps2.xml><?xml version="1.0" encoding="utf-8"?>
<ds:datastoreItem xmlns:ds="http://schemas.openxmlformats.org/officeDocument/2006/customXml" ds:itemID="{73273B2A-687B-4AF6-8B68-1398BCBF9DE8}">
  <ds:schemaRefs>
    <ds:schemaRef ds:uri="http://schemas.microsoft.com/office/2006/metadata/properties"/>
    <ds:schemaRef ds:uri="2440cc8c-eca7-4139-8fa4-c1754181659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e7477b-4c3b-4c0b-915b-ebd410352863"/>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50635E84-CFB5-4BCA-BC88-993FAAA16B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e7477b-4c3b-4c0b-915b-ebd410352863"/>
    <ds:schemaRef ds:uri="2440cc8c-eca7-4139-8fa4-c175418165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16038</TotalTime>
  <Words>174</Words>
  <Application>Microsoft Office PowerPoint</Application>
  <PresentationFormat>A4 Paper (210x297 mm)</PresentationFormat>
  <Paragraphs>10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Rockwell</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Keith Holmes</dc:creator>
  <cp:lastModifiedBy>Alexis Smith</cp:lastModifiedBy>
  <cp:revision>16</cp:revision>
  <dcterms:created xsi:type="dcterms:W3CDTF">2023-10-06T12:00:51Z</dcterms:created>
  <dcterms:modified xsi:type="dcterms:W3CDTF">2025-05-23T12:51:38Z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0x0101003B61CE81DE146241927F97BE3EA3359C</vt:lpwstr>
  </property>
  <property fmtid="{D5CDD505-2E9C-101B-9397-08002B2CF9AE}" pid="3" name="MediaServiceImageTags">
    <vt:lpwstr/>
  </property>
</Properties>
</file>